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Plus Jakarta Sans"/>
      <p:regular r:id="rId12"/>
      <p:bold r:id="rId13"/>
      <p:italic r:id="rId14"/>
      <p:boldItalic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
      <p:font typeface="Work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99DBEFD-A87E-41C0-802C-3E2151F02F91}">
  <a:tblStyle styleId="{999DBEFD-A87E-41C0-802C-3E2151F02F9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22" Type="http://schemas.openxmlformats.org/officeDocument/2006/relationships/font" Target="fonts/PlusJakartaSansMedium-italic.fntdata"/><Relationship Id="rId21" Type="http://schemas.openxmlformats.org/officeDocument/2006/relationships/font" Target="fonts/PlusJakartaSansMedium-bold.fntdata"/><Relationship Id="rId24" Type="http://schemas.openxmlformats.org/officeDocument/2006/relationships/font" Target="fonts/WorkSans-regular.fntdata"/><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italic.fntdata"/><Relationship Id="rId25" Type="http://schemas.openxmlformats.org/officeDocument/2006/relationships/font" Target="fonts/WorkSans-bold.fntdata"/><Relationship Id="rId27" Type="http://schemas.openxmlformats.org/officeDocument/2006/relationships/font" Target="fonts/Work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PlusJakartaSans-bold.fntdata"/><Relationship Id="rId12" Type="http://schemas.openxmlformats.org/officeDocument/2006/relationships/font" Target="fonts/PlusJakartaSans-regular.fntdata"/><Relationship Id="rId15" Type="http://schemas.openxmlformats.org/officeDocument/2006/relationships/font" Target="fonts/PlusJakartaSans-boldItalic.fntdata"/><Relationship Id="rId14" Type="http://schemas.openxmlformats.org/officeDocument/2006/relationships/font" Target="fonts/PlusJakartaSans-italic.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e8bf21d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e8bf21d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6e8bf21def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6e8bf21def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e8bf21def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6e8bf21def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secondary source and then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5006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456988" y="1059438"/>
          <a:ext cx="3000000" cy="3000000"/>
        </p:xfrm>
        <a:graphic>
          <a:graphicData uri="http://schemas.openxmlformats.org/drawingml/2006/table">
            <a:tbl>
              <a:tblPr>
                <a:noFill/>
                <a:tableStyleId>{999DBEFD-A87E-41C0-802C-3E2151F02F91}</a:tableStyleId>
              </a:tblPr>
              <a:tblGrid>
                <a:gridCol w="6887500"/>
              </a:tblGrid>
              <a:tr h="201125">
                <a:tc>
                  <a:txBody>
                    <a:bodyPr/>
                    <a:lstStyle/>
                    <a:p>
                      <a:pPr indent="0" lvl="0" marL="0" rtl="0" algn="l">
                        <a:spcBef>
                          <a:spcPts val="0"/>
                        </a:spcBef>
                        <a:spcAft>
                          <a:spcPts val="0"/>
                        </a:spcAft>
                        <a:buNone/>
                      </a:pPr>
                      <a:r>
                        <a:rPr lang="en" sz="1500">
                          <a:solidFill>
                            <a:srgbClr val="000000"/>
                          </a:solidFill>
                          <a:latin typeface="Inter"/>
                          <a:ea typeface="Inter"/>
                          <a:cs typeface="Inter"/>
                          <a:sym typeface="Inter"/>
                        </a:rPr>
                        <a:t>Source: Cincinnati Sewing Women, Letter to Abraham Lincoln, February 20, 1865.</a:t>
                      </a:r>
                      <a:endParaRPr sz="1500">
                        <a:latin typeface="Inter"/>
                        <a:ea typeface="Inter"/>
                        <a:cs typeface="Inter"/>
                        <a:sym typeface="Inter"/>
                      </a:endParaRPr>
                    </a:p>
                  </a:txBody>
                  <a:tcPr marT="64000" marB="64000" marR="91450" marL="91450">
                    <a:lnL cap="flat" cmpd="sng" w="12700">
                      <a:solidFill>
                        <a:srgbClr val="222F5F"/>
                      </a:solidFill>
                      <a:prstDash val="solid"/>
                      <a:round/>
                      <a:headEnd len="sm" w="sm" type="none"/>
                      <a:tailEnd len="sm" w="sm" type="none"/>
                    </a:lnL>
                    <a:lnR cap="flat" cmpd="sng" w="12700">
                      <a:solidFill>
                        <a:srgbClr val="222F5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222F5F"/>
                      </a:solidFill>
                      <a:prstDash val="solid"/>
                      <a:round/>
                      <a:headEnd len="sm" w="sm" type="none"/>
                      <a:tailEnd len="sm" w="sm" type="none"/>
                    </a:lnB>
                    <a:solidFill>
                      <a:srgbClr val="FFFFFF"/>
                    </a:solidFill>
                  </a:tcPr>
                </a:tc>
              </a:tr>
              <a:tr h="2181625">
                <a:tc>
                  <a:txBody>
                    <a:bodyPr/>
                    <a:lstStyle/>
                    <a:p>
                      <a:pPr indent="0" lvl="0" marL="0" rtl="0" algn="l">
                        <a:spcBef>
                          <a:spcPts val="0"/>
                        </a:spcBef>
                        <a:spcAft>
                          <a:spcPts val="0"/>
                        </a:spcAft>
                        <a:buClr>
                          <a:srgbClr val="000000"/>
                        </a:buClr>
                        <a:buSzPts val="1100"/>
                        <a:buFont typeface="Arial"/>
                        <a:buNone/>
                      </a:pPr>
                      <a:r>
                        <a:t/>
                      </a:r>
                      <a:endParaRPr sz="15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rgbClr val="000000"/>
                          </a:solidFill>
                          <a:latin typeface="Inter"/>
                          <a:ea typeface="Inter"/>
                          <a:cs typeface="Inter"/>
                          <a:sym typeface="Inter"/>
                        </a:rPr>
                        <a:t>TO HIS EXCELLENCY, ABRAHAM LINCOLN, President of the United States: The undersigned, wives, widows, sisters, and friends of the soldiers in the army of the United States, depending upon our own labor for bread, sympathizing with the government of the United States, and loyal to it, beg leave to call the attention of the Government, through his Excellency the President, to the following statement of facts:</a:t>
                      </a:r>
                      <a:endParaRPr sz="15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500">
                        <a:solidFill>
                          <a:srgbClr val="000000"/>
                        </a:solidFill>
                        <a:latin typeface="Inter"/>
                        <a:ea typeface="Inter"/>
                        <a:cs typeface="Inter"/>
                        <a:sym typeface="Inter"/>
                      </a:endParaRPr>
                    </a:p>
                    <a:p>
                      <a:pPr indent="-323850" lvl="0" marL="457200" rtl="0" algn="l">
                        <a:spcBef>
                          <a:spcPts val="0"/>
                        </a:spcBef>
                        <a:spcAft>
                          <a:spcPts val="0"/>
                        </a:spcAft>
                        <a:buClr>
                          <a:srgbClr val="000000"/>
                        </a:buClr>
                        <a:buSzPts val="1500"/>
                        <a:buFont typeface="Inter"/>
                        <a:buAutoNum type="arabicPeriod"/>
                      </a:pPr>
                      <a:r>
                        <a:rPr lang="en" sz="1500">
                          <a:solidFill>
                            <a:srgbClr val="000000"/>
                          </a:solidFill>
                          <a:latin typeface="Inter"/>
                          <a:ea typeface="Inter"/>
                          <a:cs typeface="Inter"/>
                          <a:sym typeface="Inter"/>
                        </a:rPr>
                        <a:t>We are willing and anxious to do the work required by the Government for clothing and equipping the armies of the United States, at the prices paid by the Government.</a:t>
                      </a:r>
                      <a:endParaRPr sz="1500">
                        <a:solidFill>
                          <a:srgbClr val="000000"/>
                        </a:solidFill>
                        <a:latin typeface="Inter"/>
                        <a:ea typeface="Inter"/>
                        <a:cs typeface="Inter"/>
                        <a:sym typeface="Inter"/>
                      </a:endParaRPr>
                    </a:p>
                    <a:p>
                      <a:pPr indent="-323850" lvl="0" marL="457200" rtl="0" algn="l">
                        <a:spcBef>
                          <a:spcPts val="0"/>
                        </a:spcBef>
                        <a:spcAft>
                          <a:spcPts val="0"/>
                        </a:spcAft>
                        <a:buClr>
                          <a:srgbClr val="000000"/>
                        </a:buClr>
                        <a:buSzPts val="1500"/>
                        <a:buFont typeface="Inter"/>
                        <a:buAutoNum type="arabicPeriod"/>
                      </a:pPr>
                      <a:r>
                        <a:rPr lang="en" sz="1500">
                          <a:solidFill>
                            <a:srgbClr val="000000"/>
                          </a:solidFill>
                          <a:latin typeface="Inter"/>
                          <a:ea typeface="Inter"/>
                          <a:cs typeface="Inter"/>
                          <a:sym typeface="Inter"/>
                        </a:rPr>
                        <a:t>We are unable to sustain life for the price offered by contractors, who fatten on their contracts by grinding immense profits out of the labor of their operatives… </a:t>
                      </a:r>
                      <a:endParaRPr sz="15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5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rgbClr val="000000"/>
                          </a:solidFill>
                          <a:latin typeface="Inter"/>
                          <a:ea typeface="Inter"/>
                          <a:cs typeface="Inter"/>
                          <a:sym typeface="Inter"/>
                        </a:rPr>
                        <a:t>We most respectfully request that the Government… issue the work required directly to us, we giving ample security for the prompt and faithful execution of the work… </a:t>
                      </a:r>
                      <a:endParaRPr sz="15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500">
                        <a:solidFill>
                          <a:srgbClr val="000000"/>
                        </a:solidFill>
                        <a:latin typeface="Inter"/>
                        <a:ea typeface="Inter"/>
                        <a:cs typeface="Inter"/>
                        <a:sym typeface="Inter"/>
                      </a:endParaRPr>
                    </a:p>
                    <a:p>
                      <a:pPr indent="0" lvl="0" marL="0" rtl="0" algn="l">
                        <a:spcBef>
                          <a:spcPts val="0"/>
                        </a:spcBef>
                        <a:spcAft>
                          <a:spcPts val="0"/>
                        </a:spcAft>
                        <a:buNone/>
                      </a:pPr>
                      <a:r>
                        <a:rPr lang="en" sz="1500">
                          <a:solidFill>
                            <a:srgbClr val="000000"/>
                          </a:solidFill>
                          <a:latin typeface="Inter"/>
                          <a:ea typeface="Inter"/>
                          <a:cs typeface="Inter"/>
                          <a:sym typeface="Inter"/>
                        </a:rPr>
                        <a:t>We are in no way actuated by a spirit of faction, but desirous of aiding the best government on earth, and at the same time securing justice to the humble laborer.</a:t>
                      </a:r>
                      <a:endParaRPr sz="1500">
                        <a:latin typeface="Inter"/>
                        <a:ea typeface="Inter"/>
                        <a:cs typeface="Inter"/>
                        <a:sym typeface="Inter"/>
                      </a:endParaRPr>
                    </a:p>
                  </a:txBody>
                  <a:tcPr marT="64000" marB="64000" marR="64000" marL="640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Evidence</a:t>
            </a:r>
            <a:endParaRPr sz="1900">
              <a:latin typeface="Halant"/>
              <a:ea typeface="Halant"/>
              <a:cs typeface="Halant"/>
              <a:sym typeface="Halant"/>
            </a:endParaRPr>
          </a:p>
        </p:txBody>
      </p:sp>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475400" y="5755500"/>
            <a:ext cx="6903600" cy="3374700"/>
          </a:xfrm>
          <a:prstGeom prst="rect">
            <a:avLst/>
          </a:prstGeom>
          <a:noFill/>
          <a:ln cap="flat" cmpd="sng" w="28575">
            <a:solidFill>
              <a:srgbClr val="9E9E9E"/>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80" name="Google Shape;80;p15"/>
          <p:cNvSpPr txBox="1"/>
          <p:nvPr/>
        </p:nvSpPr>
        <p:spPr>
          <a:xfrm>
            <a:off x="448950" y="882075"/>
            <a:ext cx="6903600" cy="45192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Northern women were economically unstable during the Civil War.</a:t>
            </a:r>
            <a:endParaRPr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undersigned, wives, widows, sisters, and friends of the soldiers in the army of the United States, depending upon our own labor for bread…</a:t>
            </a:r>
            <a:endParaRPr sz="15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 are willing and anxious to do the work required by the Government for clothing and equipping the armies… at the prices paid by the Government.</a:t>
            </a:r>
            <a:endParaRPr sz="15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 are unable to sustain life for the price offered by contractors, who fatten on their contracts by grinding immense profits out of the labor of their operatives…</a:t>
            </a:r>
            <a:endParaRPr sz="15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 are in no way actuated by a spirit of faction, but desirous of aiding the best government on earth…</a:t>
            </a:r>
            <a:endParaRPr sz="1500">
              <a:solidFill>
                <a:schemeClr val="dk1"/>
              </a:solidFill>
              <a:highlight>
                <a:schemeClr val="lt1"/>
              </a:highlight>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